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70" r:id="rId3"/>
    <p:sldId id="271" r:id="rId4"/>
    <p:sldId id="272" r:id="rId5"/>
    <p:sldId id="273" r:id="rId6"/>
    <p:sldId id="278" r:id="rId7"/>
    <p:sldId id="287" r:id="rId8"/>
    <p:sldId id="288" r:id="rId9"/>
    <p:sldId id="289" r:id="rId10"/>
    <p:sldId id="290" r:id="rId11"/>
    <p:sldId id="291" r:id="rId12"/>
    <p:sldId id="292" r:id="rId13"/>
    <p:sldId id="295" r:id="rId14"/>
    <p:sldId id="294" r:id="rId15"/>
    <p:sldId id="293" r:id="rId16"/>
    <p:sldId id="296" r:id="rId17"/>
    <p:sldId id="298" r:id="rId18"/>
    <p:sldId id="299" r:id="rId19"/>
    <p:sldId id="297" r:id="rId20"/>
    <p:sldId id="300" r:id="rId21"/>
    <p:sldId id="30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055"/>
    <a:srgbClr val="383050"/>
    <a:srgbClr val="383060"/>
    <a:srgbClr val="38303B"/>
    <a:srgbClr val="38305F"/>
    <a:srgbClr val="383040"/>
    <a:srgbClr val="38304E"/>
    <a:srgbClr val="383059"/>
    <a:srgbClr val="3F416E"/>
    <a:srgbClr val="3F41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4624"/>
  </p:normalViewPr>
  <p:slideViewPr>
    <p:cSldViewPr snapToGrid="0" snapToObjects="1">
      <p:cViewPr varScale="1">
        <p:scale>
          <a:sx n="90" d="100"/>
          <a:sy n="90" d="100"/>
        </p:scale>
        <p:origin x="232"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F3C0-6948-4742-B8B2-B401E8523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517A7-4D3D-F043-A754-CA470F237B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2D3675-2B7F-B042-905C-84E6C9082951}"/>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8376CCD7-8178-4944-B289-F93D854F9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8E91C-DB6A-4E4E-9EF7-1A05714019FC}"/>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110949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119F-5191-FA47-8A00-4A13ED90D3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1BDE25-F955-834F-9B83-4ABC31904D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E0B3EC-ECD8-F84E-B62C-88B6D528E2B2}"/>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6E62B32B-98EB-9B44-B2AA-1E4A0A1D0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D37E5-F108-764D-88D6-67C2A25BED71}"/>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1619697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F171C5-6979-6146-BE2A-DAF56952B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2F35CF-8A87-4346-B9C7-F86C0C2914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D41E82-6836-D648-8541-234A46BE7B14}"/>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36F30231-8A78-D749-8E9B-8191B5415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CC298E-DC04-F04A-B479-7CC9BF48D76E}"/>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944127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7114-4E92-5E4E-B76C-EB89A29CE4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65E07-ACA3-DF4E-87D5-B4F897EFE9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B6CC2-9B67-6D45-ADBD-671AF8CF58B8}"/>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D77BD9BE-A957-1E43-88A6-8F14465B9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5347C5-AB11-824D-86C6-5C9857867E0D}"/>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462405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A32-3CF3-BB46-8F7A-C662F315C5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B7C766-27ED-5545-AB69-A6DB2CC287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4ED124-52D7-7246-8839-D201EE6107A7}"/>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E3F4B7A1-44F9-E44F-AA71-215C395DA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DED626-9C11-454D-A83E-36FC5FB34D66}"/>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245175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EC17-C985-4148-9B06-75D7D55006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33DFDF-4BFB-A947-91F7-D21914D457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40FA72-61F9-F746-A89D-4E1E12E1AB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1D41CF-8044-FD48-8DF6-B68F714C7E05}"/>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6" name="Footer Placeholder 5">
            <a:extLst>
              <a:ext uri="{FF2B5EF4-FFF2-40B4-BE49-F238E27FC236}">
                <a16:creationId xmlns:a16="http://schemas.microsoft.com/office/drawing/2014/main" id="{A96FC51D-0544-CA48-9CE0-C809B0667E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2D99D8-226A-0B45-BB1E-B16F67B0B517}"/>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329690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CE1A-925C-754B-8CCD-9590D6E911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A6C6C2-D78E-574B-95B9-B4FD86F1BC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1467E2-44F2-F74D-8E40-A0E0A5F09F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BA1B43-4E16-6D4E-91F8-34CCE75A66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79269E-E254-AA40-9E8A-CB80BBD209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996C8E-C0AF-D241-807D-1D3A9BD33CB3}"/>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8" name="Footer Placeholder 7">
            <a:extLst>
              <a:ext uri="{FF2B5EF4-FFF2-40B4-BE49-F238E27FC236}">
                <a16:creationId xmlns:a16="http://schemas.microsoft.com/office/drawing/2014/main" id="{E2753E57-8CB4-8647-BD8F-296759816C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F7C4AE-E4FE-944C-9DBA-7ED1821462BC}"/>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3823048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68B5-5578-4647-9AF1-8DF7A770E9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0E0B46-4943-8543-9E8A-5721B14F72C0}"/>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4" name="Footer Placeholder 3">
            <a:extLst>
              <a:ext uri="{FF2B5EF4-FFF2-40B4-BE49-F238E27FC236}">
                <a16:creationId xmlns:a16="http://schemas.microsoft.com/office/drawing/2014/main" id="{A6C4D6E6-88F4-2241-9D39-A8725BD16F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09E5F0-B6FA-834E-927B-FF12FF006F0B}"/>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2819618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FAE1FE-C875-8C46-84D6-7410D14FDE18}"/>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3" name="Footer Placeholder 2">
            <a:extLst>
              <a:ext uri="{FF2B5EF4-FFF2-40B4-BE49-F238E27FC236}">
                <a16:creationId xmlns:a16="http://schemas.microsoft.com/office/drawing/2014/main" id="{3B0F01CC-76BD-7D4E-816A-7A096CE51F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DDEE5A-C97E-034B-8CBB-9F4A059B16F8}"/>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126284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130B6-055D-4144-A856-2D7A623831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4F70BC-8812-1141-84A1-6B74BA4F3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164AA1-A68C-0F49-A0FF-FAFA98D2D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37911-3940-F14B-863F-0E039C32E50B}"/>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6" name="Footer Placeholder 5">
            <a:extLst>
              <a:ext uri="{FF2B5EF4-FFF2-40B4-BE49-F238E27FC236}">
                <a16:creationId xmlns:a16="http://schemas.microsoft.com/office/drawing/2014/main" id="{44BEC36A-E8FB-2D47-845A-D38A732D3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1ED009-0649-BE40-8610-2534B3CFD380}"/>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386998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2B265-2965-1040-A74E-22C31348D5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1DC96E-D230-C54E-A578-B169CE0879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61B328-1950-D14D-9308-760CD1C27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F8C9EC-4A5E-E549-A8F2-9C5002532318}"/>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6" name="Footer Placeholder 5">
            <a:extLst>
              <a:ext uri="{FF2B5EF4-FFF2-40B4-BE49-F238E27FC236}">
                <a16:creationId xmlns:a16="http://schemas.microsoft.com/office/drawing/2014/main" id="{0409BAE4-8082-384A-BD1A-6B83FD1FD2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DC703-88E3-4A47-A6C7-CF5C0446B15A}"/>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100870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7FAE41-28D2-B241-84F8-797E479B8B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FE93FA-34A2-A44A-8FDF-92CDDB7B6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F1C5B-1800-8D45-AEF3-4ABD4EA5F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8EE402C1-FCD1-0243-A9DF-D3792C29EF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820BAD-51D3-594D-9A89-E532D59C49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9809E-72FE-0A4A-B4C9-FC5599E9A25D}" type="slidenum">
              <a:rPr lang="en-US" smtClean="0"/>
              <a:t>‹#›</a:t>
            </a:fld>
            <a:endParaRPr lang="en-US"/>
          </a:p>
        </p:txBody>
      </p:sp>
    </p:spTree>
    <p:extLst>
      <p:ext uri="{BB962C8B-B14F-4D97-AF65-F5344CB8AC3E}">
        <p14:creationId xmlns:p14="http://schemas.microsoft.com/office/powerpoint/2010/main" val="4159099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9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video game&#10;&#10;Description automatically generated with medium confidence">
            <a:extLst>
              <a:ext uri="{FF2B5EF4-FFF2-40B4-BE49-F238E27FC236}">
                <a16:creationId xmlns:a16="http://schemas.microsoft.com/office/drawing/2014/main" id="{09EC2DF8-72CE-B544-8E0B-79F4FC44F1B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5000"/>
                    </a14:imgEffect>
                  </a14:imgLayer>
                </a14:imgProps>
              </a:ext>
            </a:extLst>
          </a:blip>
          <a:srcRect/>
          <a:stretch/>
        </p:blipFill>
        <p:spPr>
          <a:xfrm>
            <a:off x="-3028" y="0"/>
            <a:ext cx="12191980" cy="6857990"/>
          </a:xfrm>
          <a:prstGeom prst="rect">
            <a:avLst/>
          </a:prstGeom>
        </p:spPr>
      </p:pic>
      <p:sp>
        <p:nvSpPr>
          <p:cNvPr id="19"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655438" y="838201"/>
            <a:ext cx="7098161" cy="4549051"/>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4" name="Title 3">
            <a:extLst>
              <a:ext uri="{FF2B5EF4-FFF2-40B4-BE49-F238E27FC236}">
                <a16:creationId xmlns:a16="http://schemas.microsoft.com/office/drawing/2014/main" id="{EB91C02D-CF38-B74E-AF9A-B49323F895F7}"/>
              </a:ext>
            </a:extLst>
          </p:cNvPr>
          <p:cNvSpPr>
            <a:spLocks noGrp="1"/>
          </p:cNvSpPr>
          <p:nvPr>
            <p:ph type="ctrTitle"/>
          </p:nvPr>
        </p:nvSpPr>
        <p:spPr>
          <a:xfrm>
            <a:off x="2652391" y="1470749"/>
            <a:ext cx="6884172" cy="1443469"/>
          </a:xfrm>
        </p:spPr>
        <p:txBody>
          <a:bodyPr>
            <a:normAutofit/>
          </a:bodyPr>
          <a:lstStyle/>
          <a:p>
            <a:r>
              <a:rPr lang="en-US" altLang="zh-CN" sz="3700" dirty="0"/>
              <a:t>Impact of COVID-19 on Mental Health in United States</a:t>
            </a:r>
            <a:endParaRPr lang="en-US" sz="3700" dirty="0"/>
          </a:p>
        </p:txBody>
      </p:sp>
      <p:sp>
        <p:nvSpPr>
          <p:cNvPr id="5" name="Subtitle 4">
            <a:extLst>
              <a:ext uri="{FF2B5EF4-FFF2-40B4-BE49-F238E27FC236}">
                <a16:creationId xmlns:a16="http://schemas.microsoft.com/office/drawing/2014/main" id="{59258FC5-EDC3-0D46-8EAC-1FC5143253B0}"/>
              </a:ext>
            </a:extLst>
          </p:cNvPr>
          <p:cNvSpPr>
            <a:spLocks noGrp="1"/>
          </p:cNvSpPr>
          <p:nvPr>
            <p:ph type="subTitle" idx="1"/>
          </p:nvPr>
        </p:nvSpPr>
        <p:spPr>
          <a:xfrm>
            <a:off x="4000500" y="3143250"/>
            <a:ext cx="6357937" cy="2014970"/>
          </a:xfrm>
        </p:spPr>
        <p:txBody>
          <a:bodyPr>
            <a:normAutofit/>
          </a:bodyPr>
          <a:lstStyle/>
          <a:p>
            <a:pPr algn="l"/>
            <a:r>
              <a:rPr lang="en-US" altLang="zh-CN" sz="1800" dirty="0"/>
              <a:t>Group D1: </a:t>
            </a:r>
            <a:r>
              <a:rPr lang="zh-CN" altLang="zh-CN" sz="1800" dirty="0">
                <a:ea typeface="Arial" panose="020B0604020202020204" pitchFamily="34" charset="0"/>
              </a:rPr>
              <a:t>Jie Feng, Jungkyu Kim, Riley Williamson, </a:t>
            </a:r>
            <a:endParaRPr lang="en-US" altLang="zh-CN" sz="1800" dirty="0">
              <a:ea typeface="Arial" panose="020B0604020202020204" pitchFamily="34" charset="0"/>
            </a:endParaRPr>
          </a:p>
          <a:p>
            <a:pPr algn="l"/>
            <a:r>
              <a:rPr lang="zh-CN" altLang="zh-CN" sz="1800" dirty="0">
                <a:ea typeface="Arial" panose="020B0604020202020204" pitchFamily="34" charset="0"/>
              </a:rPr>
              <a:t>Rodney Davemann,Veera Supraja Koppisetty,</a:t>
            </a:r>
            <a:endParaRPr lang="en-US" altLang="zh-CN" sz="1800" dirty="0">
              <a:ea typeface="Arial" panose="020B0604020202020204" pitchFamily="34" charset="0"/>
            </a:endParaRPr>
          </a:p>
          <a:p>
            <a:pPr algn="l"/>
            <a:r>
              <a:rPr lang="zh-CN" altLang="zh-CN" sz="1800" dirty="0">
                <a:ea typeface="Arial" panose="020B0604020202020204" pitchFamily="34" charset="0"/>
              </a:rPr>
              <a:t>Felix Ogbodu</a:t>
            </a:r>
            <a:endParaRPr lang="en-US" altLang="zh-CN" sz="1800" dirty="0">
              <a:ea typeface="Arial" panose="020B0604020202020204" pitchFamily="34" charset="0"/>
            </a:endParaRPr>
          </a:p>
          <a:p>
            <a:pPr algn="l"/>
            <a:r>
              <a:rPr lang="en-US" altLang="zh-CN" sz="1800" dirty="0"/>
              <a:t>Instructor: Thomas </a:t>
            </a:r>
            <a:r>
              <a:rPr lang="en-US" altLang="zh-CN" sz="1800" dirty="0" err="1"/>
              <a:t>Raczkowski</a:t>
            </a:r>
            <a:endParaRPr lang="en-US" altLang="zh-CN" sz="1800" dirty="0"/>
          </a:p>
          <a:p>
            <a:pPr algn="l"/>
            <a:r>
              <a:rPr lang="en-US" altLang="zh-CN" sz="1800" dirty="0"/>
              <a:t>TA: </a:t>
            </a:r>
            <a:r>
              <a:rPr lang="en-US" altLang="zh-CN" sz="1800" dirty="0" err="1"/>
              <a:t>Sumit</a:t>
            </a:r>
            <a:r>
              <a:rPr lang="en-US" altLang="zh-CN" sz="1800" dirty="0"/>
              <a:t> Malik</a:t>
            </a:r>
          </a:p>
        </p:txBody>
      </p:sp>
    </p:spTree>
    <p:extLst>
      <p:ext uri="{BB962C8B-B14F-4D97-AF65-F5344CB8AC3E}">
        <p14:creationId xmlns:p14="http://schemas.microsoft.com/office/powerpoint/2010/main" val="330322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Means  and analysis</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descr="A picture containing text, indoor&#10;&#10;Description automatically generated">
            <a:extLst>
              <a:ext uri="{FF2B5EF4-FFF2-40B4-BE49-F238E27FC236}">
                <a16:creationId xmlns:a16="http://schemas.microsoft.com/office/drawing/2014/main" id="{72C5BDC4-F70F-4144-B481-DC99995C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5" y="2414588"/>
            <a:ext cx="4951941" cy="2527300"/>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E037B286-93E7-6D4E-92D8-A693191A1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7825" y="1690688"/>
            <a:ext cx="6591300" cy="3975100"/>
          </a:xfrm>
          <a:prstGeom prst="rect">
            <a:avLst/>
          </a:prstGeom>
        </p:spPr>
      </p:pic>
    </p:spTree>
    <p:extLst>
      <p:ext uri="{BB962C8B-B14F-4D97-AF65-F5344CB8AC3E}">
        <p14:creationId xmlns:p14="http://schemas.microsoft.com/office/powerpoint/2010/main" val="386862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Covid cases vs Frequency of Mental Disorder</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descr="Chart&#10;&#10;Description automatically generated">
            <a:extLst>
              <a:ext uri="{FF2B5EF4-FFF2-40B4-BE49-F238E27FC236}">
                <a16:creationId xmlns:a16="http://schemas.microsoft.com/office/drawing/2014/main" id="{EE8508CD-64B6-DA4F-B414-94F4B4470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565" y="2055813"/>
            <a:ext cx="8960870" cy="3970685"/>
          </a:xfrm>
          <a:prstGeom prst="rect">
            <a:avLst/>
          </a:prstGeom>
        </p:spPr>
      </p:pic>
    </p:spTree>
    <p:extLst>
      <p:ext uri="{BB962C8B-B14F-4D97-AF65-F5344CB8AC3E}">
        <p14:creationId xmlns:p14="http://schemas.microsoft.com/office/powerpoint/2010/main" val="2844322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a:xfrm>
            <a:off x="651641" y="365125"/>
            <a:ext cx="10702159" cy="1232447"/>
          </a:xfrm>
        </p:spPr>
        <p:txBody>
          <a:bodyPr>
            <a:normAutofit/>
          </a:bodyPr>
          <a:lstStyle/>
          <a:p>
            <a:r>
              <a:rPr lang="en-US" sz="3600" dirty="0">
                <a:solidFill>
                  <a:schemeClr val="bg1"/>
                </a:solidFill>
              </a:rPr>
              <a:t>Covid Deaths vs Frequency of Mental Disorder</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descr="Chart, scatter chart&#10;&#10;Description automatically generated">
            <a:extLst>
              <a:ext uri="{FF2B5EF4-FFF2-40B4-BE49-F238E27FC236}">
                <a16:creationId xmlns:a16="http://schemas.microsoft.com/office/drawing/2014/main" id="{EFFE8185-4375-D949-B5C9-6D1ECD727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49" y="1828800"/>
            <a:ext cx="7280275" cy="4154241"/>
          </a:xfrm>
          <a:prstGeom prst="rect">
            <a:avLst/>
          </a:prstGeom>
        </p:spPr>
      </p:pic>
    </p:spTree>
    <p:extLst>
      <p:ext uri="{BB962C8B-B14F-4D97-AF65-F5344CB8AC3E}">
        <p14:creationId xmlns:p14="http://schemas.microsoft.com/office/powerpoint/2010/main" val="220044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State wise total Deaths from COVID as of 04/25/2021</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descr="Table&#10;&#10;Description automatically generated">
            <a:extLst>
              <a:ext uri="{FF2B5EF4-FFF2-40B4-BE49-F238E27FC236}">
                <a16:creationId xmlns:a16="http://schemas.microsoft.com/office/drawing/2014/main" id="{5A7F230E-B2A6-D04E-9EC9-9D1E4785FEC2}"/>
              </a:ext>
            </a:extLst>
          </p:cNvPr>
          <p:cNvPicPr>
            <a:picLocks noChangeAspect="1"/>
          </p:cNvPicPr>
          <p:nvPr/>
        </p:nvPicPr>
        <p:blipFill>
          <a:blip r:embed="rId4"/>
          <a:stretch>
            <a:fillRect/>
          </a:stretch>
        </p:blipFill>
        <p:spPr>
          <a:xfrm>
            <a:off x="1514475" y="1585912"/>
            <a:ext cx="3390900" cy="5014913"/>
          </a:xfrm>
          <a:prstGeom prst="rect">
            <a:avLst/>
          </a:prstGeom>
        </p:spPr>
      </p:pic>
      <p:pic>
        <p:nvPicPr>
          <p:cNvPr id="8" name="Picture 7" descr="Table&#10;&#10;Description automatically generated">
            <a:extLst>
              <a:ext uri="{FF2B5EF4-FFF2-40B4-BE49-F238E27FC236}">
                <a16:creationId xmlns:a16="http://schemas.microsoft.com/office/drawing/2014/main" id="{3ADCBC06-2D47-714E-818E-AD230E56C707}"/>
              </a:ext>
            </a:extLst>
          </p:cNvPr>
          <p:cNvPicPr>
            <a:picLocks noChangeAspect="1"/>
          </p:cNvPicPr>
          <p:nvPr/>
        </p:nvPicPr>
        <p:blipFill>
          <a:blip r:embed="rId5"/>
          <a:stretch>
            <a:fillRect/>
          </a:stretch>
        </p:blipFill>
        <p:spPr>
          <a:xfrm>
            <a:off x="5762625" y="1585912"/>
            <a:ext cx="3429000" cy="5014913"/>
          </a:xfrm>
          <a:prstGeom prst="rect">
            <a:avLst/>
          </a:prstGeom>
        </p:spPr>
      </p:pic>
    </p:spTree>
    <p:extLst>
      <p:ext uri="{BB962C8B-B14F-4D97-AF65-F5344CB8AC3E}">
        <p14:creationId xmlns:p14="http://schemas.microsoft.com/office/powerpoint/2010/main" val="936449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a:xfrm>
            <a:off x="346840" y="365125"/>
            <a:ext cx="11845159" cy="1018381"/>
          </a:xfrm>
        </p:spPr>
        <p:txBody>
          <a:bodyPr>
            <a:normAutofit fontScale="90000"/>
          </a:bodyPr>
          <a:lstStyle/>
          <a:p>
            <a:r>
              <a:rPr lang="en-US" sz="3600" dirty="0">
                <a:solidFill>
                  <a:schemeClr val="bg1"/>
                </a:solidFill>
              </a:rPr>
              <a:t>State wise total Deaths from COVID as of 04/25/2021 (continued)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10" name="Picture 9" descr="Chart, histogram&#10;&#10;Description automatically generated">
            <a:extLst>
              <a:ext uri="{FF2B5EF4-FFF2-40B4-BE49-F238E27FC236}">
                <a16:creationId xmlns:a16="http://schemas.microsoft.com/office/drawing/2014/main" id="{E042124C-3C3C-FC4A-B886-D3D123657B69}"/>
              </a:ext>
            </a:extLst>
          </p:cNvPr>
          <p:cNvPicPr>
            <a:picLocks noChangeAspect="1"/>
          </p:cNvPicPr>
          <p:nvPr/>
        </p:nvPicPr>
        <p:blipFill>
          <a:blip r:embed="rId4"/>
          <a:stretch>
            <a:fillRect/>
          </a:stretch>
        </p:blipFill>
        <p:spPr>
          <a:xfrm>
            <a:off x="1171575" y="1519338"/>
            <a:ext cx="8709485" cy="5195787"/>
          </a:xfrm>
          <a:prstGeom prst="rect">
            <a:avLst/>
          </a:prstGeom>
        </p:spPr>
      </p:pic>
    </p:spTree>
    <p:extLst>
      <p:ext uri="{BB962C8B-B14F-4D97-AF65-F5344CB8AC3E}">
        <p14:creationId xmlns:p14="http://schemas.microsoft.com/office/powerpoint/2010/main" val="161847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a:solidFill>
                  <a:schemeClr val="bg1"/>
                </a:solidFill>
              </a:rPr>
              <a:t>US Mental Disorders by Month</a:t>
            </a:r>
            <a:endParaRPr lang="en-US" sz="3600" dirty="0">
              <a:solidFill>
                <a:schemeClr val="bg1"/>
              </a:solidFill>
            </a:endParaRP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a:latin typeface="Arial" panose="020B0604020202020204" pitchFamily="34" charset="0"/>
              <a:ea typeface="宋体" panose="02010600030101010101" pitchFamily="2" charset="-122"/>
            </a:endParaRPr>
          </a:p>
          <a:p>
            <a:endParaRPr lang="en-US" dirty="0"/>
          </a:p>
        </p:txBody>
      </p:sp>
      <p:pic>
        <p:nvPicPr>
          <p:cNvPr id="6" name="Picture 5">
            <a:extLst>
              <a:ext uri="{FF2B5EF4-FFF2-40B4-BE49-F238E27FC236}">
                <a16:creationId xmlns:a16="http://schemas.microsoft.com/office/drawing/2014/main" id="{1ACA851A-3931-C94E-8B39-4F8E3C45ED35}"/>
              </a:ext>
            </a:extLst>
          </p:cNvPr>
          <p:cNvPicPr>
            <a:picLocks noChangeAspect="1"/>
          </p:cNvPicPr>
          <p:nvPr/>
        </p:nvPicPr>
        <p:blipFill>
          <a:blip r:embed="rId4"/>
          <a:stretch>
            <a:fillRect/>
          </a:stretch>
        </p:blipFill>
        <p:spPr>
          <a:xfrm>
            <a:off x="1094999" y="2055813"/>
            <a:ext cx="3248401" cy="3437790"/>
          </a:xfrm>
          <a:prstGeom prst="rect">
            <a:avLst/>
          </a:prstGeom>
        </p:spPr>
      </p:pic>
      <p:pic>
        <p:nvPicPr>
          <p:cNvPr id="7" name="Picture 6">
            <a:extLst>
              <a:ext uri="{FF2B5EF4-FFF2-40B4-BE49-F238E27FC236}">
                <a16:creationId xmlns:a16="http://schemas.microsoft.com/office/drawing/2014/main" id="{5AD5AA34-DA94-7642-83CA-9A68FC304A23}"/>
              </a:ext>
            </a:extLst>
          </p:cNvPr>
          <p:cNvPicPr>
            <a:picLocks noChangeAspect="1"/>
          </p:cNvPicPr>
          <p:nvPr/>
        </p:nvPicPr>
        <p:blipFill>
          <a:blip r:embed="rId5"/>
          <a:stretch>
            <a:fillRect/>
          </a:stretch>
        </p:blipFill>
        <p:spPr>
          <a:xfrm>
            <a:off x="4873288" y="2114281"/>
            <a:ext cx="6223713" cy="3229222"/>
          </a:xfrm>
          <a:prstGeom prst="rect">
            <a:avLst/>
          </a:prstGeom>
        </p:spPr>
      </p:pic>
    </p:spTree>
    <p:extLst>
      <p:ext uri="{BB962C8B-B14F-4D97-AF65-F5344CB8AC3E}">
        <p14:creationId xmlns:p14="http://schemas.microsoft.com/office/powerpoint/2010/main" val="814700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US Mental Disorders by Year</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Content Placeholder 4" descr="Chart, bar chart&#10;&#10;Description automatically generated">
            <a:extLst>
              <a:ext uri="{FF2B5EF4-FFF2-40B4-BE49-F238E27FC236}">
                <a16:creationId xmlns:a16="http://schemas.microsoft.com/office/drawing/2014/main" id="{DC69502B-27A0-024A-B62D-10F08BA0BE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120" y="1465265"/>
            <a:ext cx="5827759" cy="4358576"/>
          </a:xfrm>
          <a:prstGeom prst="rect">
            <a:avLst/>
          </a:prstGeom>
        </p:spPr>
      </p:pic>
      <p:sp>
        <p:nvSpPr>
          <p:cNvPr id="2" name="TextBox 1">
            <a:extLst>
              <a:ext uri="{FF2B5EF4-FFF2-40B4-BE49-F238E27FC236}">
                <a16:creationId xmlns:a16="http://schemas.microsoft.com/office/drawing/2014/main" id="{55540F99-53D8-524E-86BA-F2D805567C4D}"/>
              </a:ext>
            </a:extLst>
          </p:cNvPr>
          <p:cNvSpPr txBox="1"/>
          <p:nvPr/>
        </p:nvSpPr>
        <p:spPr>
          <a:xfrm>
            <a:off x="942976" y="6286501"/>
            <a:ext cx="10887074" cy="646331"/>
          </a:xfrm>
          <a:prstGeom prst="rect">
            <a:avLst/>
          </a:prstGeom>
          <a:noFill/>
        </p:spPr>
        <p:txBody>
          <a:bodyPr wrap="square" rtlCol="0">
            <a:spAutoFit/>
          </a:bodyPr>
          <a:lstStyle/>
          <a:p>
            <a:r>
              <a:rPr lang="en-US" dirty="0">
                <a:solidFill>
                  <a:schemeClr val="bg1"/>
                </a:solidFill>
              </a:rPr>
              <a:t>The anxiety and depression levels of Americans remained almost the same during the pandemic with a slight increase over years as observed from the visualization</a:t>
            </a:r>
          </a:p>
        </p:txBody>
      </p:sp>
    </p:spTree>
    <p:extLst>
      <p:ext uri="{BB962C8B-B14F-4D97-AF65-F5344CB8AC3E}">
        <p14:creationId xmlns:p14="http://schemas.microsoft.com/office/powerpoint/2010/main" val="1295288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Data Analysis: Data by each disorder</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a:extLst>
              <a:ext uri="{FF2B5EF4-FFF2-40B4-BE49-F238E27FC236}">
                <a16:creationId xmlns:a16="http://schemas.microsoft.com/office/drawing/2014/main" id="{2C4A0509-17FA-D247-89BD-BA668B390728}"/>
              </a:ext>
            </a:extLst>
          </p:cNvPr>
          <p:cNvPicPr>
            <a:picLocks noChangeAspect="1"/>
          </p:cNvPicPr>
          <p:nvPr/>
        </p:nvPicPr>
        <p:blipFill>
          <a:blip r:embed="rId4"/>
          <a:stretch>
            <a:fillRect/>
          </a:stretch>
        </p:blipFill>
        <p:spPr>
          <a:xfrm>
            <a:off x="677334" y="1930400"/>
            <a:ext cx="10316144" cy="3346709"/>
          </a:xfrm>
          <a:prstGeom prst="rect">
            <a:avLst/>
          </a:prstGeom>
        </p:spPr>
      </p:pic>
    </p:spTree>
    <p:extLst>
      <p:ext uri="{BB962C8B-B14F-4D97-AF65-F5344CB8AC3E}">
        <p14:creationId xmlns:p14="http://schemas.microsoft.com/office/powerpoint/2010/main" val="2652137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 COVID-19 fatality  vs Depression, Anxiety</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Content Placeholder 4" descr="Chart, scatter chart&#10;&#10;Description automatically generated">
            <a:extLst>
              <a:ext uri="{FF2B5EF4-FFF2-40B4-BE49-F238E27FC236}">
                <a16:creationId xmlns:a16="http://schemas.microsoft.com/office/drawing/2014/main" id="{795E654F-5A78-5347-B2D7-06C280A4760B}"/>
              </a:ext>
            </a:extLst>
          </p:cNvPr>
          <p:cNvPicPr>
            <a:picLocks noChangeAspect="1"/>
          </p:cNvPicPr>
          <p:nvPr/>
        </p:nvPicPr>
        <p:blipFill rotWithShape="1">
          <a:blip r:embed="rId4">
            <a:extLst>
              <a:ext uri="{28A0092B-C50C-407E-A947-70E740481C1C}">
                <a14:useLocalDpi xmlns:a14="http://schemas.microsoft.com/office/drawing/2010/main" val="0"/>
              </a:ext>
            </a:extLst>
          </a:blip>
          <a:srcRect l="4856" t="3509" b="9786"/>
          <a:stretch/>
        </p:blipFill>
        <p:spPr>
          <a:xfrm>
            <a:off x="1546458" y="1828800"/>
            <a:ext cx="7999974" cy="4138612"/>
          </a:xfrm>
          <a:prstGeom prst="rect">
            <a:avLst/>
          </a:prstGeom>
        </p:spPr>
      </p:pic>
    </p:spTree>
    <p:extLst>
      <p:ext uri="{BB962C8B-B14F-4D97-AF65-F5344CB8AC3E}">
        <p14:creationId xmlns:p14="http://schemas.microsoft.com/office/powerpoint/2010/main" val="2998826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Summary statistics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4" y="1457325"/>
            <a:ext cx="10515600" cy="4557713"/>
          </a:xfrm>
        </p:spPr>
        <p:txBody>
          <a:bodyPr>
            <a:normAutofit/>
          </a:bodyPr>
          <a:lstStyle/>
          <a:p>
            <a:pPr marL="457200" lvl="1" indent="0">
              <a:lnSpc>
                <a:spcPct val="100000"/>
              </a:lnSpc>
              <a:buNone/>
            </a:pPr>
            <a:endParaRPr lang="en-US" altLang="zh-CN" dirty="0">
              <a:solidFill>
                <a:schemeClr val="bg1"/>
              </a:solidFill>
              <a:latin typeface="Arial" panose="020B0604020202020204" pitchFamily="34" charset="0"/>
              <a:ea typeface="宋体" panose="02010600030101010101" pitchFamily="2" charset="-122"/>
            </a:endParaRPr>
          </a:p>
          <a:p>
            <a:pPr lvl="1">
              <a:lnSpc>
                <a:spcPct val="100000"/>
              </a:lnSpc>
            </a:pPr>
            <a:r>
              <a:rPr lang="en-US" dirty="0">
                <a:solidFill>
                  <a:schemeClr val="bg1"/>
                </a:solidFill>
              </a:rPr>
              <a:t>The total number of cases is 9,762,136.</a:t>
            </a:r>
          </a:p>
          <a:p>
            <a:pPr lvl="1">
              <a:lnSpc>
                <a:spcPct val="100000"/>
              </a:lnSpc>
            </a:pPr>
            <a:r>
              <a:rPr lang="en-US" dirty="0">
                <a:solidFill>
                  <a:schemeClr val="bg1"/>
                </a:solidFill>
              </a:rPr>
              <a:t>The total number of deaths is 222,812.</a:t>
            </a:r>
          </a:p>
          <a:p>
            <a:pPr lvl="1">
              <a:lnSpc>
                <a:spcPct val="100000"/>
              </a:lnSpc>
            </a:pPr>
            <a:r>
              <a:rPr lang="en-US" dirty="0">
                <a:solidFill>
                  <a:schemeClr val="bg1"/>
                </a:solidFill>
              </a:rPr>
              <a:t>The average rate of anxiety is 32.08%.</a:t>
            </a:r>
          </a:p>
          <a:p>
            <a:pPr lvl="1">
              <a:lnSpc>
                <a:spcPct val="100000"/>
              </a:lnSpc>
            </a:pPr>
            <a:r>
              <a:rPr lang="en-US" dirty="0">
                <a:solidFill>
                  <a:schemeClr val="bg1"/>
                </a:solidFill>
              </a:rPr>
              <a:t>The average rate of depression is 25.65%.</a:t>
            </a:r>
          </a:p>
          <a:p>
            <a:pPr lvl="1">
              <a:lnSpc>
                <a:spcPct val="100000"/>
              </a:lnSpc>
            </a:pPr>
            <a:r>
              <a:rPr lang="en-US" dirty="0">
                <a:solidFill>
                  <a:schemeClr val="bg1"/>
                </a:solidFill>
              </a:rPr>
              <a:t>The average rate of anxiety or depression symptoms is 36.98%.</a:t>
            </a:r>
          </a:p>
          <a:p>
            <a:pPr lvl="1">
              <a:lnSpc>
                <a:spcPct val="100000"/>
              </a:lnSpc>
            </a:pPr>
            <a:r>
              <a:rPr lang="en-US" dirty="0">
                <a:solidFill>
                  <a:schemeClr val="bg1"/>
                </a:solidFill>
              </a:rPr>
              <a:t>The average rate for both anxiety and depression symptoms is 20.72%.</a:t>
            </a:r>
          </a:p>
          <a:p>
            <a:pPr lvl="1">
              <a:lnSpc>
                <a:spcPct val="100000"/>
              </a:lnSpc>
            </a:pPr>
            <a:endParaRPr lang="en-US" dirty="0">
              <a:solidFill>
                <a:schemeClr val="bg1"/>
              </a:solidFill>
            </a:endParaRPr>
          </a:p>
        </p:txBody>
      </p:sp>
    </p:spTree>
    <p:extLst>
      <p:ext uri="{BB962C8B-B14F-4D97-AF65-F5344CB8AC3E}">
        <p14:creationId xmlns:p14="http://schemas.microsoft.com/office/powerpoint/2010/main" val="273888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3521"/>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Introduction</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838200" y="1457325"/>
            <a:ext cx="10515600" cy="4914899"/>
          </a:xfrm>
        </p:spPr>
        <p:txBody>
          <a:bodyPr>
            <a:normAutofit/>
          </a:bodyPr>
          <a:lstStyle/>
          <a:p>
            <a:pPr marL="457200" indent="0">
              <a:lnSpc>
                <a:spcPct val="115000"/>
              </a:lnSpc>
              <a:buNone/>
            </a:pPr>
            <a:r>
              <a:rPr lang="en-US" altLang="zh-CN" dirty="0">
                <a:solidFill>
                  <a:schemeClr val="bg1"/>
                </a:solidFill>
                <a:latin typeface="Calibri" panose="020F0502020204030204" pitchFamily="34" charset="0"/>
                <a:ea typeface="宋体" panose="02010600030101010101" pitchFamily="2" charset="-122"/>
                <a:cs typeface="Calibri" panose="020F0502020204030204" pitchFamily="34" charset="0"/>
              </a:rPr>
              <a:t>Background:</a:t>
            </a:r>
          </a:p>
          <a:p>
            <a:pPr marL="914400" lvl="1" indent="0">
              <a:lnSpc>
                <a:spcPct val="115000"/>
              </a:lnSpc>
              <a:buNone/>
            </a:pPr>
            <a:r>
              <a:rPr lang="en-US" altLang="zh-CN" sz="2100" dirty="0">
                <a:solidFill>
                  <a:schemeClr val="bg1"/>
                </a:solidFill>
                <a:latin typeface="Calibri" panose="020F0502020204030204" pitchFamily="34" charset="0"/>
                <a:ea typeface="宋体" panose="02010600030101010101" pitchFamily="2" charset="-122"/>
                <a:cs typeface="Calibri" panose="020F0502020204030204" pitchFamily="34" charset="0"/>
              </a:rPr>
              <a:t>The COVID‑19 pandemic and it’s associated public health measures have disturbed the lives of people all around the world. It is evident that the indirect and direct social and  psychological effects of  the pandemic are pernicious and affects the mental health of the human beings.</a:t>
            </a:r>
          </a:p>
          <a:p>
            <a:pPr marL="457200" indent="0">
              <a:lnSpc>
                <a:spcPct val="115000"/>
              </a:lnSpc>
              <a:buNone/>
            </a:pPr>
            <a:r>
              <a:rPr lang="en-US" altLang="zh-CN" dirty="0">
                <a:solidFill>
                  <a:schemeClr val="bg1"/>
                </a:solidFill>
                <a:latin typeface="Calibri" panose="020F0502020204030204" pitchFamily="34" charset="0"/>
                <a:ea typeface="宋体" panose="02010600030101010101" pitchFamily="2" charset="-122"/>
                <a:cs typeface="Calibri" panose="020F0502020204030204" pitchFamily="34" charset="0"/>
              </a:rPr>
              <a:t>Questions:</a:t>
            </a:r>
          </a:p>
          <a:p>
            <a:pPr marL="914400" lvl="1" indent="457200">
              <a:lnSpc>
                <a:spcPct val="115000"/>
              </a:lnSpc>
            </a:pPr>
            <a:r>
              <a:rPr lang="zh-CN"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Has COVID_19 affected the mental health of Americans?</a:t>
            </a:r>
          </a:p>
          <a:p>
            <a:pPr marL="914400" lvl="1" indent="457200">
              <a:lnSpc>
                <a:spcPct val="115000"/>
              </a:lnSpc>
            </a:pPr>
            <a:r>
              <a:rPr lang="zh-CN"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Are areas high COVID-19 deaths more impacted by mental health issues?</a:t>
            </a:r>
          </a:p>
          <a:p>
            <a:pPr marL="914400" lvl="1" indent="457200">
              <a:lnSpc>
                <a:spcPct val="115000"/>
              </a:lnSpc>
            </a:pPr>
            <a:r>
              <a:rPr lang="zh-CN"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Do areas with low COVID-19 rates have lower rates of mental health issues?</a:t>
            </a:r>
          </a:p>
          <a:p>
            <a:pPr marL="914400" lvl="1" indent="457200">
              <a:lnSpc>
                <a:spcPct val="115000"/>
              </a:lnSpc>
            </a:pPr>
            <a:r>
              <a:rPr lang="zh-CN"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How has Georgia been impacted?</a:t>
            </a:r>
          </a:p>
          <a:p>
            <a:endParaRPr lang="en-US" dirty="0"/>
          </a:p>
        </p:txBody>
      </p:sp>
    </p:spTree>
    <p:extLst>
      <p:ext uri="{BB962C8B-B14F-4D97-AF65-F5344CB8AC3E}">
        <p14:creationId xmlns:p14="http://schemas.microsoft.com/office/powerpoint/2010/main" val="211623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P-test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642937" y="1560959"/>
            <a:ext cx="8329613" cy="3729038"/>
          </a:xfrm>
        </p:spPr>
        <p:txBody>
          <a:bodyPr>
            <a:normAutofit fontScale="85000" lnSpcReduction="20000"/>
          </a:bodyPr>
          <a:lstStyle/>
          <a:p>
            <a:pPr marL="0" indent="0">
              <a:lnSpc>
                <a:spcPct val="115000"/>
              </a:lnSpc>
              <a:buNone/>
            </a:pPr>
            <a:endParaRPr lang="en-US" altLang="zh-CN" dirty="0">
              <a:solidFill>
                <a:schemeClr val="bg1"/>
              </a:solidFill>
              <a:latin typeface="Arial" panose="020B0604020202020204" pitchFamily="34" charset="0"/>
              <a:ea typeface="宋体" panose="02010600030101010101" pitchFamily="2" charset="-122"/>
            </a:endParaRPr>
          </a:p>
          <a:p>
            <a:pPr lvl="1">
              <a:lnSpc>
                <a:spcPct val="120000"/>
              </a:lnSpc>
            </a:pPr>
            <a:r>
              <a:rPr lang="en-US" dirty="0">
                <a:solidFill>
                  <a:schemeClr val="bg1"/>
                </a:solidFill>
              </a:rPr>
              <a:t>CDC 2019 Study: 18.5% of Americans have symptoms of depression</a:t>
            </a:r>
          </a:p>
          <a:p>
            <a:pPr lvl="1">
              <a:lnSpc>
                <a:spcPct val="120000"/>
              </a:lnSpc>
            </a:pPr>
            <a:r>
              <a:rPr lang="en-US" dirty="0">
                <a:solidFill>
                  <a:schemeClr val="bg1"/>
                </a:solidFill>
              </a:rPr>
              <a:t>H0: 25.63&lt;=18.5 | H1: 25.63&gt;18.5</a:t>
            </a:r>
          </a:p>
          <a:p>
            <a:pPr lvl="1">
              <a:lnSpc>
                <a:spcPct val="120000"/>
              </a:lnSpc>
            </a:pPr>
            <a:r>
              <a:rPr lang="en-US" dirty="0">
                <a:solidFill>
                  <a:schemeClr val="bg1"/>
                </a:solidFill>
              </a:rPr>
              <a:t>z-score: 2.795</a:t>
            </a:r>
          </a:p>
          <a:p>
            <a:pPr lvl="1">
              <a:lnSpc>
                <a:spcPct val="120000"/>
              </a:lnSpc>
            </a:pPr>
            <a:r>
              <a:rPr lang="en-US" dirty="0">
                <a:solidFill>
                  <a:schemeClr val="bg1"/>
                </a:solidFill>
              </a:rPr>
              <a:t>Confidence level: 95%</a:t>
            </a:r>
          </a:p>
          <a:p>
            <a:pPr lvl="1">
              <a:lnSpc>
                <a:spcPct val="120000"/>
              </a:lnSpc>
            </a:pPr>
            <a:r>
              <a:rPr lang="en-US" dirty="0">
                <a:solidFill>
                  <a:schemeClr val="bg1"/>
                </a:solidFill>
              </a:rPr>
              <a:t>p-value: 0.003</a:t>
            </a:r>
          </a:p>
          <a:p>
            <a:pPr lvl="1">
              <a:lnSpc>
                <a:spcPct val="120000"/>
              </a:lnSpc>
            </a:pPr>
            <a:r>
              <a:rPr lang="en-US" dirty="0">
                <a:solidFill>
                  <a:schemeClr val="bg1"/>
                </a:solidFill>
              </a:rPr>
              <a:t>Because the p-value is less than the significance level, we have significant evidence to reject the null hypothesis. With this analysis, we can say with 95% confidence that depression rates for Americans have been higher during the pandemic.</a:t>
            </a:r>
          </a:p>
          <a:p>
            <a:endParaRPr lang="en-US" dirty="0">
              <a:solidFill>
                <a:schemeClr val="bg1"/>
              </a:solidFill>
            </a:endParaRPr>
          </a:p>
        </p:txBody>
      </p:sp>
      <p:pic>
        <p:nvPicPr>
          <p:cNvPr id="6" name="Picture 5" descr="Chart, histogram&#10;&#10;Description automatically generated">
            <a:extLst>
              <a:ext uri="{FF2B5EF4-FFF2-40B4-BE49-F238E27FC236}">
                <a16:creationId xmlns:a16="http://schemas.microsoft.com/office/drawing/2014/main" id="{31BC4318-B8AA-8A47-8677-2DC0E8876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6475" y="1795075"/>
            <a:ext cx="3703500" cy="2656859"/>
          </a:xfrm>
          <a:prstGeom prst="rect">
            <a:avLst/>
          </a:prstGeom>
        </p:spPr>
      </p:pic>
    </p:spTree>
    <p:extLst>
      <p:ext uri="{BB962C8B-B14F-4D97-AF65-F5344CB8AC3E}">
        <p14:creationId xmlns:p14="http://schemas.microsoft.com/office/powerpoint/2010/main" val="4134148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Conclusion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838200" y="1541910"/>
            <a:ext cx="9529763" cy="3767136"/>
          </a:xfrm>
        </p:spPr>
        <p:txBody>
          <a:bodyPr>
            <a:noAutofit/>
          </a:bodyPr>
          <a:lstStyle/>
          <a:p>
            <a:pPr marL="457200" lvl="1" indent="0">
              <a:lnSpc>
                <a:spcPct val="100000"/>
              </a:lnSpc>
              <a:buNone/>
            </a:pPr>
            <a:endParaRPr lang="en-US" altLang="zh-CN" sz="2000" dirty="0">
              <a:solidFill>
                <a:schemeClr val="bg1"/>
              </a:solidFill>
              <a:latin typeface="Arial" panose="020B0604020202020204" pitchFamily="34" charset="0"/>
              <a:ea typeface="宋体" panose="02010600030101010101" pitchFamily="2" charset="-122"/>
            </a:endParaRPr>
          </a:p>
          <a:p>
            <a:pPr lvl="1">
              <a:lnSpc>
                <a:spcPct val="100000"/>
              </a:lnSpc>
            </a:pPr>
            <a:r>
              <a:rPr lang="en-US" altLang="zh-CN" dirty="0">
                <a:solidFill>
                  <a:schemeClr val="bg1"/>
                </a:solidFill>
              </a:rPr>
              <a:t>From this data, we can conclude that there is a positive correlation between COVID-19 and mental illness. </a:t>
            </a:r>
          </a:p>
          <a:p>
            <a:pPr lvl="1">
              <a:lnSpc>
                <a:spcPct val="100000"/>
              </a:lnSpc>
            </a:pPr>
            <a:r>
              <a:rPr lang="en-US" altLang="zh-CN" dirty="0">
                <a:solidFill>
                  <a:schemeClr val="bg1"/>
                </a:solidFill>
              </a:rPr>
              <a:t>We have evidence that states with higher COVID rates also have higher rates of mental disorders.</a:t>
            </a:r>
          </a:p>
          <a:p>
            <a:pPr lvl="1">
              <a:lnSpc>
                <a:spcPct val="100000"/>
              </a:lnSpc>
            </a:pPr>
            <a:r>
              <a:rPr lang="en-US" altLang="zh-CN" dirty="0">
                <a:solidFill>
                  <a:schemeClr val="bg1"/>
                </a:solidFill>
              </a:rPr>
              <a:t>We also have evidence that the average rate of depression symptoms has increased since the pandemic began.</a:t>
            </a:r>
          </a:p>
          <a:p>
            <a:pPr lvl="1">
              <a:lnSpc>
                <a:spcPct val="100000"/>
              </a:lnSpc>
            </a:pPr>
            <a:r>
              <a:rPr lang="en-US" altLang="zh-CN" dirty="0">
                <a:solidFill>
                  <a:schemeClr val="bg1"/>
                </a:solidFill>
              </a:rPr>
              <a:t>We did not find a correlation between weekly rates of COVID-19 and weekly rates of mental disorders.</a:t>
            </a:r>
            <a:endParaRPr lang="zh-CN" altLang="en-US" dirty="0">
              <a:solidFill>
                <a:schemeClr val="bg1"/>
              </a:solidFill>
            </a:endParaRPr>
          </a:p>
          <a:p>
            <a:pPr lvl="1">
              <a:lnSpc>
                <a:spcPct val="100000"/>
              </a:lnSpc>
            </a:pPr>
            <a:endParaRPr lang="en-US" sz="2000" dirty="0">
              <a:solidFill>
                <a:schemeClr val="bg1"/>
              </a:solidFill>
            </a:endParaRPr>
          </a:p>
        </p:txBody>
      </p:sp>
    </p:spTree>
    <p:extLst>
      <p:ext uri="{BB962C8B-B14F-4D97-AF65-F5344CB8AC3E}">
        <p14:creationId xmlns:p14="http://schemas.microsoft.com/office/powerpoint/2010/main" val="3499050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a:solidFill>
                  <a:schemeClr val="bg1"/>
                </a:solidFill>
              </a:rPr>
              <a:t>Data importation</a:t>
            </a:r>
            <a:endParaRPr lang="en-US" sz="3600" dirty="0">
              <a:solidFill>
                <a:schemeClr val="bg1"/>
              </a:solidFill>
            </a:endParaRP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799"/>
            <a:ext cx="5745170" cy="4664075"/>
          </a:xfrm>
        </p:spPr>
        <p:txBody>
          <a:bodyPr>
            <a:normAutofit fontScale="92500" lnSpcReduction="10000"/>
          </a:bodyPr>
          <a:lstStyle/>
          <a:p>
            <a:pPr marL="457200" indent="0">
              <a:lnSpc>
                <a:spcPct val="115000"/>
              </a:lnSpc>
              <a:buNone/>
            </a:pPr>
            <a:r>
              <a:rPr lang="en-US" altLang="zh-CN" dirty="0">
                <a:solidFill>
                  <a:schemeClr val="bg1"/>
                </a:solidFill>
                <a:latin typeface="Calibri" panose="020F0502020204030204" pitchFamily="34" charset="0"/>
                <a:ea typeface="宋体" panose="02010600030101010101" pitchFamily="2" charset="-122"/>
                <a:cs typeface="Calibri" panose="020F0502020204030204" pitchFamily="34" charset="0"/>
              </a:rPr>
              <a:t>Datasets: </a:t>
            </a:r>
          </a:p>
          <a:p>
            <a:pPr marL="1257300" lvl="1" indent="-342900">
              <a:lnSpc>
                <a:spcPct val="115000"/>
              </a:lnSpc>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Indicators_of_Anxiety_or_Depression_Based_on_Reported_Frequency_of_Symptoms_During_Last_7_Days(also called </a:t>
            </a:r>
            <a:r>
              <a:rPr lang="en-US" altLang="zh-CN" sz="2000" dirty="0" err="1">
                <a:solidFill>
                  <a:schemeClr val="bg1"/>
                </a:solidFill>
                <a:latin typeface="Calibri" panose="020F0502020204030204" pitchFamily="34" charset="0"/>
                <a:ea typeface="宋体" panose="02010600030101010101" pitchFamily="2" charset="-122"/>
                <a:cs typeface="Calibri" panose="020F0502020204030204" pitchFamily="34" charset="0"/>
              </a:rPr>
              <a:t>Anxiety_data</a:t>
            </a: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a:t>
            </a:r>
          </a:p>
          <a:p>
            <a:pPr marL="1257300" lvl="1" indent="-342900">
              <a:lnSpc>
                <a:spcPct val="115000"/>
              </a:lnSpc>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COVID_Cases_And_Deaths_Data_From_2020_to_2021(Also called </a:t>
            </a:r>
            <a:r>
              <a:rPr lang="en-US" altLang="zh-CN" sz="2000" dirty="0" err="1">
                <a:solidFill>
                  <a:schemeClr val="bg1"/>
                </a:solidFill>
                <a:latin typeface="Calibri" panose="020F0502020204030204" pitchFamily="34" charset="0"/>
                <a:ea typeface="宋体" panose="02010600030101010101" pitchFamily="2" charset="-122"/>
                <a:cs typeface="Calibri" panose="020F0502020204030204" pitchFamily="34" charset="0"/>
              </a:rPr>
              <a:t>us_states</a:t>
            </a: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 </a:t>
            </a:r>
            <a:r>
              <a:rPr lang="en-US" altLang="zh-CN" sz="1600" dirty="0">
                <a:solidFill>
                  <a:schemeClr val="bg1"/>
                </a:solidFill>
                <a:latin typeface="Calibri" panose="020F0502020204030204" pitchFamily="34" charset="0"/>
                <a:ea typeface="宋体" panose="02010600030101010101" pitchFamily="2" charset="-122"/>
                <a:cs typeface="Calibri" panose="020F0502020204030204" pitchFamily="34" charset="0"/>
              </a:rPr>
              <a:t>)</a:t>
            </a:r>
          </a:p>
          <a:p>
            <a:pPr marL="457200" indent="0">
              <a:lnSpc>
                <a:spcPct val="115000"/>
              </a:lnSpc>
              <a:buNone/>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 </a:t>
            </a:r>
          </a:p>
          <a:p>
            <a:pPr marL="457200" indent="0">
              <a:lnSpc>
                <a:spcPct val="115000"/>
              </a:lnSpc>
              <a:buNone/>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We have got our required covid data , anxiety deaths data from CDC since 2020</a:t>
            </a:r>
          </a:p>
          <a:p>
            <a:pPr marL="457200" indent="0">
              <a:lnSpc>
                <a:spcPct val="115000"/>
              </a:lnSpc>
              <a:buNone/>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Number of rows in Covid Data set : 23059</a:t>
            </a:r>
          </a:p>
          <a:p>
            <a:pPr marL="457200" indent="0">
              <a:lnSpc>
                <a:spcPct val="115000"/>
              </a:lnSpc>
              <a:buNone/>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Number of rows in Anxiety Data set : 5784</a:t>
            </a:r>
          </a:p>
        </p:txBody>
      </p:sp>
      <p:pic>
        <p:nvPicPr>
          <p:cNvPr id="6" name="Picture 5" descr="Table&#10;&#10;Description automatically generated">
            <a:extLst>
              <a:ext uri="{FF2B5EF4-FFF2-40B4-BE49-F238E27FC236}">
                <a16:creationId xmlns:a16="http://schemas.microsoft.com/office/drawing/2014/main" id="{84E8432B-71AA-7B45-8016-6D60E0B36287}"/>
              </a:ext>
            </a:extLst>
          </p:cNvPr>
          <p:cNvPicPr>
            <a:picLocks noChangeAspect="1"/>
          </p:cNvPicPr>
          <p:nvPr/>
        </p:nvPicPr>
        <p:blipFill>
          <a:blip r:embed="rId4"/>
          <a:stretch>
            <a:fillRect/>
          </a:stretch>
        </p:blipFill>
        <p:spPr>
          <a:xfrm>
            <a:off x="6030920" y="2055813"/>
            <a:ext cx="5934012" cy="3938241"/>
          </a:xfrm>
          <a:prstGeom prst="rect">
            <a:avLst/>
          </a:prstGeom>
        </p:spPr>
      </p:pic>
    </p:spTree>
    <p:extLst>
      <p:ext uri="{BB962C8B-B14F-4D97-AF65-F5344CB8AC3E}">
        <p14:creationId xmlns:p14="http://schemas.microsoft.com/office/powerpoint/2010/main" val="2212035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a:xfrm>
            <a:off x="838200" y="365125"/>
            <a:ext cx="10515600" cy="1477963"/>
          </a:xfrm>
        </p:spPr>
        <p:txBody>
          <a:bodyPr>
            <a:normAutofit/>
          </a:bodyPr>
          <a:lstStyle/>
          <a:p>
            <a:r>
              <a:rPr lang="en-US" sz="3600" dirty="0">
                <a:solidFill>
                  <a:schemeClr val="bg1"/>
                </a:solidFill>
              </a:rPr>
              <a:t>Data Cleaning</a:t>
            </a:r>
            <a:br>
              <a:rPr lang="en-US" sz="3600" dirty="0">
                <a:solidFill>
                  <a:schemeClr val="bg1"/>
                </a:solidFill>
              </a:rPr>
            </a:br>
            <a:endParaRPr lang="en-US" sz="3600" dirty="0">
              <a:solidFill>
                <a:schemeClr val="bg1"/>
              </a:solidFill>
            </a:endParaRP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514472" y="1154164"/>
            <a:ext cx="6514977" cy="1325563"/>
          </a:xfrm>
        </p:spPr>
        <p:txBody>
          <a:bodyPr>
            <a:normAutofit/>
          </a:bodyPr>
          <a:lstStyle/>
          <a:p>
            <a:pPr marL="914400" indent="-457200">
              <a:lnSpc>
                <a:spcPct val="115000"/>
              </a:lnSpc>
            </a:pP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Imported CSV files as Data frames</a:t>
            </a:r>
          </a:p>
          <a:p>
            <a:pPr marL="914400" indent="-457200">
              <a:lnSpc>
                <a:spcPct val="115000"/>
              </a:lnSpc>
            </a:pP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Deleted unnecessary columns</a:t>
            </a:r>
          </a:p>
          <a:p>
            <a:pPr marL="457200" indent="0">
              <a:lnSpc>
                <a:spcPct val="115000"/>
              </a:lnSpc>
              <a:buNone/>
            </a:pPr>
            <a:endPar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endParaRPr>
          </a:p>
        </p:txBody>
      </p:sp>
      <p:pic>
        <p:nvPicPr>
          <p:cNvPr id="6" name="Picture 5" descr="Table&#10;&#10;">
            <a:extLst>
              <a:ext uri="{FF2B5EF4-FFF2-40B4-BE49-F238E27FC236}">
                <a16:creationId xmlns:a16="http://schemas.microsoft.com/office/drawing/2014/main" id="{2A6B7488-0B7C-A148-9AAC-A5079A15D0B0}"/>
              </a:ext>
            </a:extLst>
          </p:cNvPr>
          <p:cNvPicPr>
            <a:picLocks noChangeAspect="1"/>
          </p:cNvPicPr>
          <p:nvPr/>
        </p:nvPicPr>
        <p:blipFill>
          <a:blip r:embed="rId4"/>
          <a:stretch>
            <a:fillRect/>
          </a:stretch>
        </p:blipFill>
        <p:spPr>
          <a:xfrm>
            <a:off x="0" y="2997252"/>
            <a:ext cx="5157747" cy="3220275"/>
          </a:xfrm>
          <a:prstGeom prst="rect">
            <a:avLst/>
          </a:prstGeom>
        </p:spPr>
      </p:pic>
      <p:pic>
        <p:nvPicPr>
          <p:cNvPr id="8" name="Picture 7" descr="Table&#10;&#10;Description automatically generated">
            <a:extLst>
              <a:ext uri="{FF2B5EF4-FFF2-40B4-BE49-F238E27FC236}">
                <a16:creationId xmlns:a16="http://schemas.microsoft.com/office/drawing/2014/main" id="{0EA00967-C8F6-AA4E-AFCD-8AC201C5474B}"/>
              </a:ext>
            </a:extLst>
          </p:cNvPr>
          <p:cNvPicPr>
            <a:picLocks noChangeAspect="1"/>
          </p:cNvPicPr>
          <p:nvPr/>
        </p:nvPicPr>
        <p:blipFill>
          <a:blip r:embed="rId5"/>
          <a:stretch>
            <a:fillRect/>
          </a:stretch>
        </p:blipFill>
        <p:spPr>
          <a:xfrm>
            <a:off x="3920620" y="2178573"/>
            <a:ext cx="8163555" cy="4493690"/>
          </a:xfrm>
          <a:prstGeom prst="rect">
            <a:avLst/>
          </a:prstGeom>
        </p:spPr>
      </p:pic>
    </p:spTree>
    <p:extLst>
      <p:ext uri="{BB962C8B-B14F-4D97-AF65-F5344CB8AC3E}">
        <p14:creationId xmlns:p14="http://schemas.microsoft.com/office/powerpoint/2010/main" val="753867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a:solidFill>
                  <a:schemeClr val="bg1"/>
                </a:solidFill>
              </a:rPr>
              <a:t>Data merging</a:t>
            </a:r>
            <a:endParaRPr lang="en-US" sz="3600" dirty="0">
              <a:solidFill>
                <a:schemeClr val="bg1"/>
              </a:solidFill>
            </a:endParaRP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r>
              <a:rPr lang="en-US" sz="2400" dirty="0">
                <a:solidFill>
                  <a:schemeClr val="bg1"/>
                </a:solidFill>
              </a:rPr>
              <a:t>Merge conducted on the common column i.e., state </a:t>
            </a:r>
          </a:p>
          <a:p>
            <a:pPr marL="0" indent="0">
              <a:lnSpc>
                <a:spcPct val="115000"/>
              </a:lnSpc>
              <a:buNone/>
            </a:pPr>
            <a:r>
              <a:rPr lang="en-US" altLang="zh-CN" sz="2400" dirty="0">
                <a:solidFill>
                  <a:schemeClr val="bg1"/>
                </a:solidFill>
                <a:latin typeface="Arial" panose="020B0604020202020204" pitchFamily="34" charset="0"/>
                <a:ea typeface="宋体" panose="02010600030101010101" pitchFamily="2" charset="-122"/>
              </a:rPr>
              <a:t>After the merge:</a:t>
            </a:r>
          </a:p>
          <a:p>
            <a:pPr marL="0" indent="0">
              <a:lnSpc>
                <a:spcPct val="115000"/>
              </a:lnSpc>
              <a:buNone/>
            </a:pPr>
            <a:r>
              <a:rPr lang="en-US" altLang="zh-CN" sz="2400" dirty="0">
                <a:solidFill>
                  <a:schemeClr val="bg1"/>
                </a:solidFill>
                <a:latin typeface="Arial" panose="020B0604020202020204" pitchFamily="34" charset="0"/>
                <a:ea typeface="宋体" panose="02010600030101010101" pitchFamily="2" charset="-122"/>
              </a:rPr>
              <a:t>Number of rows in Merged Data set:  </a:t>
            </a:r>
            <a:r>
              <a:rPr lang="en-US" sz="2400" dirty="0">
                <a:solidFill>
                  <a:schemeClr val="bg1"/>
                </a:solidFill>
              </a:rPr>
              <a:t>4131 </a:t>
            </a:r>
            <a:endParaRPr lang="en-US" dirty="0"/>
          </a:p>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7" name="Picture 6">
            <a:extLst>
              <a:ext uri="{FF2B5EF4-FFF2-40B4-BE49-F238E27FC236}">
                <a16:creationId xmlns:a16="http://schemas.microsoft.com/office/drawing/2014/main" id="{DAEEE687-AD29-6047-9602-666D2BAEE371}"/>
              </a:ext>
            </a:extLst>
          </p:cNvPr>
          <p:cNvPicPr>
            <a:picLocks noChangeAspect="1"/>
          </p:cNvPicPr>
          <p:nvPr/>
        </p:nvPicPr>
        <p:blipFill>
          <a:blip r:embed="rId4"/>
          <a:stretch>
            <a:fillRect/>
          </a:stretch>
        </p:blipFill>
        <p:spPr>
          <a:xfrm>
            <a:off x="142875" y="3425478"/>
            <a:ext cx="8723841" cy="3152775"/>
          </a:xfrm>
          <a:prstGeom prst="rect">
            <a:avLst/>
          </a:prstGeom>
        </p:spPr>
      </p:pic>
    </p:spTree>
    <p:extLst>
      <p:ext uri="{BB962C8B-B14F-4D97-AF65-F5344CB8AC3E}">
        <p14:creationId xmlns:p14="http://schemas.microsoft.com/office/powerpoint/2010/main" val="2746724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Data analysis: Frequency Table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a:extLst>
              <a:ext uri="{FF2B5EF4-FFF2-40B4-BE49-F238E27FC236}">
                <a16:creationId xmlns:a16="http://schemas.microsoft.com/office/drawing/2014/main" id="{EF70F999-1E0B-424C-B5A7-9F2CBC28730C}"/>
              </a:ext>
            </a:extLst>
          </p:cNvPr>
          <p:cNvPicPr>
            <a:picLocks noChangeAspect="1"/>
          </p:cNvPicPr>
          <p:nvPr/>
        </p:nvPicPr>
        <p:blipFill>
          <a:blip r:embed="rId4"/>
          <a:stretch>
            <a:fillRect/>
          </a:stretch>
        </p:blipFill>
        <p:spPr>
          <a:xfrm>
            <a:off x="882008" y="1799998"/>
            <a:ext cx="9124622" cy="2671764"/>
          </a:xfrm>
          <a:prstGeom prst="rect">
            <a:avLst/>
          </a:prstGeom>
        </p:spPr>
      </p:pic>
    </p:spTree>
    <p:extLst>
      <p:ext uri="{BB962C8B-B14F-4D97-AF65-F5344CB8AC3E}">
        <p14:creationId xmlns:p14="http://schemas.microsoft.com/office/powerpoint/2010/main" val="158389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Data Analysis: Statistics</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a:extLst>
              <a:ext uri="{FF2B5EF4-FFF2-40B4-BE49-F238E27FC236}">
                <a16:creationId xmlns:a16="http://schemas.microsoft.com/office/drawing/2014/main" id="{9B21024D-801E-5343-BFC8-D255AC8643E4}"/>
              </a:ext>
            </a:extLst>
          </p:cNvPr>
          <p:cNvPicPr>
            <a:picLocks noChangeAspect="1"/>
          </p:cNvPicPr>
          <p:nvPr/>
        </p:nvPicPr>
        <p:blipFill>
          <a:blip r:embed="rId4"/>
          <a:stretch>
            <a:fillRect/>
          </a:stretch>
        </p:blipFill>
        <p:spPr>
          <a:xfrm>
            <a:off x="2043113" y="1716117"/>
            <a:ext cx="6953280" cy="3418722"/>
          </a:xfrm>
          <a:prstGeom prst="rect">
            <a:avLst/>
          </a:prstGeom>
        </p:spPr>
      </p:pic>
    </p:spTree>
    <p:extLst>
      <p:ext uri="{BB962C8B-B14F-4D97-AF65-F5344CB8AC3E}">
        <p14:creationId xmlns:p14="http://schemas.microsoft.com/office/powerpoint/2010/main" val="1817871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a:xfrm>
            <a:off x="142875" y="365125"/>
            <a:ext cx="11272838" cy="1325563"/>
          </a:xfrm>
        </p:spPr>
        <p:txBody>
          <a:bodyPr>
            <a:normAutofit/>
          </a:bodyPr>
          <a:lstStyle/>
          <a:p>
            <a:r>
              <a:rPr lang="en-US" sz="3600" dirty="0">
                <a:solidFill>
                  <a:schemeClr val="bg1"/>
                </a:solidFill>
              </a:rPr>
              <a:t>Data analysis Question: How has Georgia been impacted?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descr="Chart, histogram&#10;&#10;Description automatically generated">
            <a:extLst>
              <a:ext uri="{FF2B5EF4-FFF2-40B4-BE49-F238E27FC236}">
                <a16:creationId xmlns:a16="http://schemas.microsoft.com/office/drawing/2014/main" id="{7C4D1534-CDB0-9F41-8DC4-A51D7E706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5" y="2055813"/>
            <a:ext cx="3887111" cy="4033240"/>
          </a:xfrm>
          <a:prstGeom prst="rect">
            <a:avLst/>
          </a:prstGeom>
        </p:spPr>
      </p:pic>
      <p:pic>
        <p:nvPicPr>
          <p:cNvPr id="7" name="Picture 6" descr="Chart, histogram&#10;&#10;Description automatically generated">
            <a:extLst>
              <a:ext uri="{FF2B5EF4-FFF2-40B4-BE49-F238E27FC236}">
                <a16:creationId xmlns:a16="http://schemas.microsoft.com/office/drawing/2014/main" id="{F08C2F1A-A28C-F641-9FBF-D1CA369F6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8621" y="2055813"/>
            <a:ext cx="3887111" cy="4033240"/>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376802DE-9ADE-414A-8C61-8CFA27B80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4699" y="2055813"/>
            <a:ext cx="3608334" cy="4033240"/>
          </a:xfrm>
          <a:prstGeom prst="rect">
            <a:avLst/>
          </a:prstGeom>
        </p:spPr>
      </p:pic>
    </p:spTree>
    <p:extLst>
      <p:ext uri="{BB962C8B-B14F-4D97-AF65-F5344CB8AC3E}">
        <p14:creationId xmlns:p14="http://schemas.microsoft.com/office/powerpoint/2010/main" val="1099485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a:xfrm>
            <a:off x="-1" y="365125"/>
            <a:ext cx="11855669" cy="1325563"/>
          </a:xfrm>
        </p:spPr>
        <p:txBody>
          <a:bodyPr>
            <a:normAutofit fontScale="90000"/>
          </a:bodyPr>
          <a:lstStyle/>
          <a:p>
            <a:r>
              <a:rPr lang="en-US" sz="3600" dirty="0">
                <a:solidFill>
                  <a:schemeClr val="bg1"/>
                </a:solidFill>
              </a:rPr>
              <a:t>Data analysis Question: How has Georgia been impacted? (continued)</a:t>
            </a:r>
            <a:br>
              <a:rPr lang="en-US" sz="3600" dirty="0">
                <a:solidFill>
                  <a:schemeClr val="bg1"/>
                </a:solidFill>
              </a:rPr>
            </a:br>
            <a:endParaRPr lang="en-US" sz="3600" dirty="0">
              <a:solidFill>
                <a:schemeClr val="bg1"/>
              </a:solidFill>
            </a:endParaRP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12" name="Picture 11" descr="Chart, scatter chart&#10;&#10;Description automatically generated">
            <a:extLst>
              <a:ext uri="{FF2B5EF4-FFF2-40B4-BE49-F238E27FC236}">
                <a16:creationId xmlns:a16="http://schemas.microsoft.com/office/drawing/2014/main" id="{3F9C9687-E769-3842-A688-C4BFD2F66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41" y="1406095"/>
            <a:ext cx="5852172" cy="4389129"/>
          </a:xfrm>
          <a:prstGeom prst="rect">
            <a:avLst/>
          </a:prstGeom>
        </p:spPr>
      </p:pic>
      <p:pic>
        <p:nvPicPr>
          <p:cNvPr id="13" name="Picture 12" descr="Chart, scatter chart&#10;&#10;Description automatically generated">
            <a:extLst>
              <a:ext uri="{FF2B5EF4-FFF2-40B4-BE49-F238E27FC236}">
                <a16:creationId xmlns:a16="http://schemas.microsoft.com/office/drawing/2014/main" id="{1676314A-CCE7-4F46-8C28-D42060396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5587" y="1406096"/>
            <a:ext cx="5852172" cy="4389129"/>
          </a:xfrm>
          <a:prstGeom prst="rect">
            <a:avLst/>
          </a:prstGeom>
        </p:spPr>
      </p:pic>
      <p:sp>
        <p:nvSpPr>
          <p:cNvPr id="18" name="TextBox 17">
            <a:extLst>
              <a:ext uri="{FF2B5EF4-FFF2-40B4-BE49-F238E27FC236}">
                <a16:creationId xmlns:a16="http://schemas.microsoft.com/office/drawing/2014/main" id="{8D463554-42E0-A843-ABE0-43C8CCF6CE7C}"/>
              </a:ext>
            </a:extLst>
          </p:cNvPr>
          <p:cNvSpPr txBox="1"/>
          <p:nvPr/>
        </p:nvSpPr>
        <p:spPr>
          <a:xfrm>
            <a:off x="1033670" y="5923813"/>
            <a:ext cx="1936556" cy="369332"/>
          </a:xfrm>
          <a:prstGeom prst="rect">
            <a:avLst/>
          </a:prstGeom>
          <a:noFill/>
        </p:spPr>
        <p:txBody>
          <a:bodyPr wrap="none" rtlCol="0">
            <a:spAutoFit/>
          </a:bodyPr>
          <a:lstStyle/>
          <a:p>
            <a:r>
              <a:rPr lang="en-US" altLang="zh-CN" dirty="0">
                <a:solidFill>
                  <a:schemeClr val="bg1"/>
                </a:solidFill>
              </a:rPr>
              <a:t>The r value is 0.04.</a:t>
            </a:r>
            <a:endParaRPr lang="zh-CN" altLang="en-US" dirty="0">
              <a:solidFill>
                <a:schemeClr val="bg1"/>
              </a:solidFill>
            </a:endParaRPr>
          </a:p>
        </p:txBody>
      </p:sp>
      <p:sp>
        <p:nvSpPr>
          <p:cNvPr id="19" name="TextBox 18">
            <a:extLst>
              <a:ext uri="{FF2B5EF4-FFF2-40B4-BE49-F238E27FC236}">
                <a16:creationId xmlns:a16="http://schemas.microsoft.com/office/drawing/2014/main" id="{E5960EDA-B388-1343-AB42-AB27DE163079}"/>
              </a:ext>
            </a:extLst>
          </p:cNvPr>
          <p:cNvSpPr txBox="1"/>
          <p:nvPr/>
        </p:nvSpPr>
        <p:spPr>
          <a:xfrm>
            <a:off x="7080083" y="5799247"/>
            <a:ext cx="2621130" cy="369332"/>
          </a:xfrm>
          <a:prstGeom prst="rect">
            <a:avLst/>
          </a:prstGeom>
          <a:noFill/>
        </p:spPr>
        <p:txBody>
          <a:bodyPr wrap="square" rtlCol="0">
            <a:spAutoFit/>
          </a:bodyPr>
          <a:lstStyle/>
          <a:p>
            <a:r>
              <a:rPr lang="en-US" altLang="zh-CN" dirty="0">
                <a:solidFill>
                  <a:schemeClr val="bg1"/>
                </a:solidFill>
              </a:rPr>
              <a:t>The r value is 0.04.</a:t>
            </a:r>
            <a:endParaRPr lang="zh-CN" altLang="en-US" dirty="0">
              <a:solidFill>
                <a:schemeClr val="bg1"/>
              </a:solidFill>
            </a:endParaRPr>
          </a:p>
        </p:txBody>
      </p:sp>
    </p:spTree>
    <p:extLst>
      <p:ext uri="{BB962C8B-B14F-4D97-AF65-F5344CB8AC3E}">
        <p14:creationId xmlns:p14="http://schemas.microsoft.com/office/powerpoint/2010/main" val="3758506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825</Words>
  <Application>Microsoft Macintosh PowerPoint</Application>
  <PresentationFormat>Widescreen</PresentationFormat>
  <Paragraphs>67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Impact of COVID-19 on Mental Health in United States</vt:lpstr>
      <vt:lpstr>Introduction</vt:lpstr>
      <vt:lpstr>Data importation</vt:lpstr>
      <vt:lpstr>Data Cleaning </vt:lpstr>
      <vt:lpstr>Data merging</vt:lpstr>
      <vt:lpstr>Data analysis: Frequency Table </vt:lpstr>
      <vt:lpstr>Data Analysis: Statistics</vt:lpstr>
      <vt:lpstr>Data analysis Question: How has Georgia been impacted? </vt:lpstr>
      <vt:lpstr>Data analysis Question: How has Georgia been impacted? (continued) </vt:lpstr>
      <vt:lpstr>Means  and analysis</vt:lpstr>
      <vt:lpstr>Covid cases vs Frequency of Mental Disorder</vt:lpstr>
      <vt:lpstr>Covid Deaths vs Frequency of Mental Disorder</vt:lpstr>
      <vt:lpstr>State wise total Deaths from COVID as of 04/25/2021</vt:lpstr>
      <vt:lpstr>State wise total Deaths from COVID as of 04/25/2021 (continued) </vt:lpstr>
      <vt:lpstr>US Mental Disorders by Month</vt:lpstr>
      <vt:lpstr>US Mental Disorders by Year</vt:lpstr>
      <vt:lpstr>Data Analysis: Data by each disorder</vt:lpstr>
      <vt:lpstr> COVID-19 fatality  vs Depression, Anxiety</vt:lpstr>
      <vt:lpstr>Summary statistics </vt:lpstr>
      <vt:lpstr>P-test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supraja Koppisetty (IT - Qual Assur)</dc:creator>
  <cp:lastModifiedBy>supraja Koppisetty (IT - Qual Assur)</cp:lastModifiedBy>
  <cp:revision>48</cp:revision>
  <dcterms:created xsi:type="dcterms:W3CDTF">2021-05-02T04:48:29Z</dcterms:created>
  <dcterms:modified xsi:type="dcterms:W3CDTF">2021-05-02T06:37:24Z</dcterms:modified>
</cp:coreProperties>
</file>